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5" r:id="rId9"/>
    <p:sldId id="263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6" autoAdjust="0"/>
    <p:restoredTop sz="94705" autoAdjust="0"/>
  </p:normalViewPr>
  <p:slideViewPr>
    <p:cSldViewPr>
      <p:cViewPr>
        <p:scale>
          <a:sx n="114" d="100"/>
          <a:sy n="114" d="100"/>
        </p:scale>
        <p:origin x="-906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Population</c:v>
                </c:pt>
              </c:strCache>
            </c:strRef>
          </c:tx>
          <c:dLbls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Sheet1!$A$2:$A$7</c:f>
              <c:strCache>
                <c:ptCount val="6"/>
                <c:pt idx="0">
                  <c:v>16-25</c:v>
                </c:pt>
                <c:pt idx="1">
                  <c:v>26-35</c:v>
                </c:pt>
                <c:pt idx="2">
                  <c:v>36-45</c:v>
                </c:pt>
                <c:pt idx="3">
                  <c:v>46-55</c:v>
                </c:pt>
                <c:pt idx="4">
                  <c:v>56-65</c:v>
                </c:pt>
                <c:pt idx="5">
                  <c:v>65+</c:v>
                </c:pt>
              </c:strCache>
            </c:strRef>
          </c:cat>
          <c:val>
            <c:numRef>
              <c:f>Sheet1!$B$2:$B$7</c:f>
              <c:numCache>
                <c:formatCode>#,##0</c:formatCode>
                <c:ptCount val="6"/>
                <c:pt idx="0">
                  <c:v>2635.55</c:v>
                </c:pt>
                <c:pt idx="1">
                  <c:v>2857.9500000000003</c:v>
                </c:pt>
                <c:pt idx="2">
                  <c:v>3175.5</c:v>
                </c:pt>
                <c:pt idx="3">
                  <c:v>3075.3333333333335</c:v>
                </c:pt>
                <c:pt idx="4">
                  <c:v>2905.666666666667</c:v>
                </c:pt>
                <c:pt idx="5">
                  <c:v>3366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2414285802649093E-4"/>
          <c:y val="0.11797520201007873"/>
          <c:w val="0.67440698307978431"/>
          <c:h val="0.7865819955417069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Sheet1!$A$2:$A$7</c:f>
              <c:strCache>
                <c:ptCount val="6"/>
                <c:pt idx="0">
                  <c:v>16-25</c:v>
                </c:pt>
                <c:pt idx="1">
                  <c:v>26-35</c:v>
                </c:pt>
                <c:pt idx="2">
                  <c:v>36-45</c:v>
                </c:pt>
                <c:pt idx="3">
                  <c:v>46-55</c:v>
                </c:pt>
                <c:pt idx="4">
                  <c:v>56-65</c:v>
                </c:pt>
                <c:pt idx="5">
                  <c:v>65+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15</c:v>
                </c:pt>
                <c:pt idx="1">
                  <c:v>77</c:v>
                </c:pt>
                <c:pt idx="2">
                  <c:v>129</c:v>
                </c:pt>
                <c:pt idx="3">
                  <c:v>165</c:v>
                </c:pt>
                <c:pt idx="4">
                  <c:v>213</c:v>
                </c:pt>
                <c:pt idx="5">
                  <c:v>468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>
        <c:manualLayout>
          <c:xMode val="edge"/>
          <c:yMode val="edge"/>
          <c:x val="0.68953195068998152"/>
          <c:y val="6.4282836381453342E-3"/>
          <c:w val="0.29650561943700476"/>
          <c:h val="0.973918378007373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063417420044717"/>
          <c:y val="2.1761335653870794E-2"/>
          <c:w val="0.88239051715757755"/>
          <c:h val="0.9473723050762898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For</c:v>
                </c:pt>
              </c:strCache>
            </c:strRef>
          </c:tx>
          <c:invertIfNegative val="0"/>
          <c:cat>
            <c:strRef>
              <c:f>Sheet1!$A$2:$A$7</c:f>
              <c:strCache>
                <c:ptCount val="6"/>
                <c:pt idx="0">
                  <c:v>16-25</c:v>
                </c:pt>
                <c:pt idx="1">
                  <c:v>26-35</c:v>
                </c:pt>
                <c:pt idx="2">
                  <c:v>36-45</c:v>
                </c:pt>
                <c:pt idx="3">
                  <c:v>46-55</c:v>
                </c:pt>
                <c:pt idx="4">
                  <c:v>56-65</c:v>
                </c:pt>
                <c:pt idx="5">
                  <c:v>65+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0.46666666666666667</c:v>
                </c:pt>
                <c:pt idx="1">
                  <c:v>0.36363636363636365</c:v>
                </c:pt>
                <c:pt idx="2">
                  <c:v>0.29457364341085274</c:v>
                </c:pt>
                <c:pt idx="3">
                  <c:v>0.38181818181818183</c:v>
                </c:pt>
                <c:pt idx="4">
                  <c:v>0.37089201877934275</c:v>
                </c:pt>
                <c:pt idx="5">
                  <c:v>0.3141025641025641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Against</c:v>
                </c:pt>
              </c:strCache>
            </c:strRef>
          </c:tx>
          <c:invertIfNegative val="0"/>
          <c:cat>
            <c:strRef>
              <c:f>Sheet1!$A$2:$A$7</c:f>
              <c:strCache>
                <c:ptCount val="6"/>
                <c:pt idx="0">
                  <c:v>16-25</c:v>
                </c:pt>
                <c:pt idx="1">
                  <c:v>26-35</c:v>
                </c:pt>
                <c:pt idx="2">
                  <c:v>36-45</c:v>
                </c:pt>
                <c:pt idx="3">
                  <c:v>46-55</c:v>
                </c:pt>
                <c:pt idx="4">
                  <c:v>56-65</c:v>
                </c:pt>
                <c:pt idx="5">
                  <c:v>65+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6"/>
                <c:pt idx="0">
                  <c:v>0.33333333333333331</c:v>
                </c:pt>
                <c:pt idx="1">
                  <c:v>0.53246753246753242</c:v>
                </c:pt>
                <c:pt idx="2">
                  <c:v>0.55038759689922478</c:v>
                </c:pt>
                <c:pt idx="3">
                  <c:v>0.50303030303030305</c:v>
                </c:pt>
                <c:pt idx="4">
                  <c:v>0.54929577464788737</c:v>
                </c:pt>
                <c:pt idx="5">
                  <c:v>0.59401709401709402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Unsure</c:v>
                </c:pt>
              </c:strCache>
            </c:strRef>
          </c:tx>
          <c:invertIfNegative val="0"/>
          <c:cat>
            <c:strRef>
              <c:f>Sheet1!$A$2:$A$7</c:f>
              <c:strCache>
                <c:ptCount val="6"/>
                <c:pt idx="0">
                  <c:v>16-25</c:v>
                </c:pt>
                <c:pt idx="1">
                  <c:v>26-35</c:v>
                </c:pt>
                <c:pt idx="2">
                  <c:v>36-45</c:v>
                </c:pt>
                <c:pt idx="3">
                  <c:v>46-55</c:v>
                </c:pt>
                <c:pt idx="4">
                  <c:v>56-65</c:v>
                </c:pt>
                <c:pt idx="5">
                  <c:v>65+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6"/>
                <c:pt idx="0">
                  <c:v>0.2</c:v>
                </c:pt>
                <c:pt idx="1">
                  <c:v>0.1038961038961039</c:v>
                </c:pt>
                <c:pt idx="2">
                  <c:v>0.15503875968992248</c:v>
                </c:pt>
                <c:pt idx="3">
                  <c:v>0.11515151515151516</c:v>
                </c:pt>
                <c:pt idx="4">
                  <c:v>7.9812206572769953E-2</c:v>
                </c:pt>
                <c:pt idx="5">
                  <c:v>9.1880341880341887E-2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4273920"/>
        <c:axId val="34091392"/>
      </c:barChart>
      <c:catAx>
        <c:axId val="34273920"/>
        <c:scaling>
          <c:orientation val="minMax"/>
        </c:scaling>
        <c:delete val="0"/>
        <c:axPos val="l"/>
        <c:majorTickMark val="none"/>
        <c:minorTickMark val="none"/>
        <c:tickLblPos val="nextTo"/>
        <c:crossAx val="34091392"/>
        <c:crosses val="autoZero"/>
        <c:auto val="1"/>
        <c:lblAlgn val="ctr"/>
        <c:lblOffset val="100"/>
        <c:noMultiLvlLbl val="0"/>
      </c:catAx>
      <c:valAx>
        <c:axId val="34091392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extTo"/>
        <c:crossAx val="3427392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84056284631087785"/>
          <c:y val="0.65763595504426353"/>
          <c:w val="0.1594371536891222"/>
          <c:h val="0.3023646017433195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836018761543695"/>
          <c:y val="0"/>
          <c:w val="0.56609300573539423"/>
          <c:h val="1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Aggregate % (weighted)</c:v>
                </c:pt>
              </c:strCache>
            </c:strRef>
          </c:tx>
          <c:dLbls>
            <c:dLbl>
              <c:idx val="0"/>
              <c:layout>
                <c:manualLayout>
                  <c:x val="-0.17061947117721396"/>
                  <c:y val="0.1708648524082057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14063806260328571"/>
                  <c:y val="-0.25703811542427546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8.6714907164382224E-2"/>
                  <c:y val="0.11949943028699085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3600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For</c:v>
                </c:pt>
                <c:pt idx="1">
                  <c:v>Against</c:v>
                </c:pt>
                <c:pt idx="2">
                  <c:v>Unsure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0.36155486633693934</c:v>
                </c:pt>
                <c:pt idx="1">
                  <c:v>0.51568360816043235</c:v>
                </c:pt>
                <c:pt idx="2">
                  <c:v>0.12276152550262848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sz="28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723133566637505"/>
          <c:y val="5.332036519078924E-2"/>
          <c:w val="0.81579335569164979"/>
          <c:h val="0.9158132755393714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Female participants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Unsure</c:v>
                </c:pt>
                <c:pt idx="1">
                  <c:v>Against</c:v>
                </c:pt>
                <c:pt idx="2">
                  <c:v>For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59</c:v>
                </c:pt>
                <c:pt idx="1">
                  <c:v>339</c:v>
                </c:pt>
                <c:pt idx="2">
                  <c:v>124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Male participants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Unsure</c:v>
                </c:pt>
                <c:pt idx="1">
                  <c:v>Against</c:v>
                </c:pt>
                <c:pt idx="2">
                  <c:v>For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52</c:v>
                </c:pt>
                <c:pt idx="1">
                  <c:v>269</c:v>
                </c:pt>
                <c:pt idx="2">
                  <c:v>239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4199040"/>
        <c:axId val="34200576"/>
      </c:barChart>
      <c:catAx>
        <c:axId val="34199040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34200576"/>
        <c:crosses val="autoZero"/>
        <c:auto val="1"/>
        <c:lblAlgn val="ctr"/>
        <c:lblOffset val="100"/>
        <c:noMultiLvlLbl val="0"/>
      </c:catAx>
      <c:valAx>
        <c:axId val="342005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419904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57496293866044523"/>
          <c:y val="0.71192863428499853"/>
          <c:w val="0.34853091280256637"/>
          <c:h val="0.22379568723827392"/>
        </c:manualLayout>
      </c:layout>
      <c:overlay val="0"/>
      <c:txPr>
        <a:bodyPr/>
        <a:lstStyle/>
        <a:p>
          <a:pPr>
            <a:defRPr sz="2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583989501312337"/>
          <c:y val="3.9290201886316795E-2"/>
          <c:w val="0.82718479634490139"/>
          <c:h val="0.9298434388438437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Adult Horley Females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Unsure</c:v>
                </c:pt>
                <c:pt idx="1">
                  <c:v>Against</c:v>
                </c:pt>
                <c:pt idx="2">
                  <c:v>For</c:v>
                </c:pt>
              </c:strCache>
            </c:strRef>
          </c:cat>
          <c:val>
            <c:numRef>
              <c:f>Sheet1!$B$2:$B$4</c:f>
              <c:numCache>
                <c:formatCode>#,##0</c:formatCode>
                <c:ptCount val="3"/>
                <c:pt idx="0">
                  <c:v>1051.5230610359285</c:v>
                </c:pt>
                <c:pt idx="1">
                  <c:v>5853.7126733319938</c:v>
                </c:pt>
                <c:pt idx="2">
                  <c:v>2137.8561301002801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Adult Horley Males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Unsure</c:v>
                </c:pt>
                <c:pt idx="1">
                  <c:v>Against</c:v>
                </c:pt>
                <c:pt idx="2">
                  <c:v>For</c:v>
                </c:pt>
              </c:strCache>
            </c:strRef>
          </c:cat>
          <c:val>
            <c:numRef>
              <c:f>Sheet1!$C$2:$C$4</c:f>
              <c:numCache>
                <c:formatCode>#,##0</c:formatCode>
                <c:ptCount val="3"/>
                <c:pt idx="0">
                  <c:v>908.62135578304924</c:v>
                </c:pt>
                <c:pt idx="1">
                  <c:v>3985.925022989748</c:v>
                </c:pt>
                <c:pt idx="2">
                  <c:v>4078.3617567590022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4280960"/>
        <c:axId val="34282496"/>
      </c:barChart>
      <c:catAx>
        <c:axId val="34280960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34282496"/>
        <c:crosses val="autoZero"/>
        <c:auto val="1"/>
        <c:lblAlgn val="ctr"/>
        <c:lblOffset val="100"/>
        <c:noMultiLvlLbl val="0"/>
      </c:catAx>
      <c:valAx>
        <c:axId val="34282496"/>
        <c:scaling>
          <c:orientation val="minMax"/>
        </c:scaling>
        <c:delete val="1"/>
        <c:axPos val="b"/>
        <c:numFmt formatCode="#,##0" sourceLinked="1"/>
        <c:majorTickMark val="out"/>
        <c:minorTickMark val="none"/>
        <c:tickLblPos val="nextTo"/>
        <c:crossAx val="3428096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49008275007290758"/>
          <c:y val="0.73901090221020371"/>
          <c:w val="0.39020487022455524"/>
          <c:h val="0.19012329530754007"/>
        </c:manualLayout>
      </c:layout>
      <c:overlay val="0"/>
      <c:txPr>
        <a:bodyPr/>
        <a:lstStyle/>
        <a:p>
          <a:pPr>
            <a:defRPr sz="2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D9C0B-B345-4873-AC77-0FA27C9AE690}" type="datetimeFigureOut">
              <a:rPr lang="en-GB" smtClean="0"/>
              <a:t>11/11/2014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A34C2-E787-4870-A6B9-9EE1C4D747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9363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D9C0B-B345-4873-AC77-0FA27C9AE690}" type="datetimeFigureOut">
              <a:rPr lang="en-GB" smtClean="0"/>
              <a:t>11/11/2014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A34C2-E787-4870-A6B9-9EE1C4D747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3524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D9C0B-B345-4873-AC77-0FA27C9AE690}" type="datetimeFigureOut">
              <a:rPr lang="en-GB" smtClean="0"/>
              <a:t>11/11/2014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A34C2-E787-4870-A6B9-9EE1C4D747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0994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D9C0B-B345-4873-AC77-0FA27C9AE690}" type="datetimeFigureOut">
              <a:rPr lang="en-GB" smtClean="0"/>
              <a:t>11/11/2014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A34C2-E787-4870-A6B9-9EE1C4D747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7527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D9C0B-B345-4873-AC77-0FA27C9AE690}" type="datetimeFigureOut">
              <a:rPr lang="en-GB" smtClean="0"/>
              <a:t>11/11/2014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A34C2-E787-4870-A6B9-9EE1C4D747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7722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D9C0B-B345-4873-AC77-0FA27C9AE690}" type="datetimeFigureOut">
              <a:rPr lang="en-GB" smtClean="0"/>
              <a:t>11/11/2014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A34C2-E787-4870-A6B9-9EE1C4D747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5670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D9C0B-B345-4873-AC77-0FA27C9AE690}" type="datetimeFigureOut">
              <a:rPr lang="en-GB" smtClean="0"/>
              <a:t>11/11/2014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A34C2-E787-4870-A6B9-9EE1C4D747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9419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D9C0B-B345-4873-AC77-0FA27C9AE690}" type="datetimeFigureOut">
              <a:rPr lang="en-GB" smtClean="0"/>
              <a:t>11/11/2014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A34C2-E787-4870-A6B9-9EE1C4D747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5820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D9C0B-B345-4873-AC77-0FA27C9AE690}" type="datetimeFigureOut">
              <a:rPr lang="en-GB" smtClean="0"/>
              <a:t>11/11/2014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A34C2-E787-4870-A6B9-9EE1C4D747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599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D9C0B-B345-4873-AC77-0FA27C9AE690}" type="datetimeFigureOut">
              <a:rPr lang="en-GB" smtClean="0"/>
              <a:t>11/11/2014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A34C2-E787-4870-A6B9-9EE1C4D747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3052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D9C0B-B345-4873-AC77-0FA27C9AE690}" type="datetimeFigureOut">
              <a:rPr lang="en-GB" smtClean="0"/>
              <a:t>11/11/2014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A34C2-E787-4870-A6B9-9EE1C4D747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1154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AD9C0B-B345-4873-AC77-0FA27C9AE690}" type="datetimeFigureOut">
              <a:rPr lang="en-GB" smtClean="0"/>
              <a:t>11/11/2014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A34C2-E787-4870-A6B9-9EE1C4D747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3410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Report on Gatwick 2</a:t>
            </a:r>
            <a:r>
              <a:rPr lang="en-GB" baseline="30000" dirty="0" smtClean="0"/>
              <a:t>nd</a:t>
            </a:r>
            <a:r>
              <a:rPr lang="en-GB" dirty="0" smtClean="0"/>
              <a:t> Runway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Horley Town Council’s Survey of Horley residents’ views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7620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4" y="116632"/>
            <a:ext cx="8856984" cy="1143000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rgbClr val="0000FF"/>
                </a:solidFill>
              </a:rPr>
              <a:t>‘Unsure’ respondents want </a:t>
            </a:r>
            <a:r>
              <a:rPr lang="en-GB" b="1" u="sng" dirty="0" smtClean="0">
                <a:solidFill>
                  <a:srgbClr val="0000FF"/>
                </a:solidFill>
              </a:rPr>
              <a:t>Hard Data </a:t>
            </a:r>
            <a:r>
              <a:rPr lang="en-GB" dirty="0" smtClean="0">
                <a:solidFill>
                  <a:srgbClr val="0000FF"/>
                </a:solidFill>
              </a:rPr>
              <a:t>on</a:t>
            </a:r>
            <a:endParaRPr lang="en-GB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00600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Increased traffic? Road/Rail capacity &amp; changes?</a:t>
            </a:r>
          </a:p>
          <a:p>
            <a:r>
              <a:rPr lang="en-GB" dirty="0" smtClean="0"/>
              <a:t>Noise  and pollution?</a:t>
            </a:r>
          </a:p>
          <a:p>
            <a:r>
              <a:rPr lang="en-GB" dirty="0" smtClean="0"/>
              <a:t>Can Horley’s infrastructure cope?</a:t>
            </a:r>
          </a:p>
          <a:p>
            <a:r>
              <a:rPr lang="en-GB" dirty="0" smtClean="0"/>
              <a:t>Full details of aircraft &amp; flight paths?</a:t>
            </a:r>
          </a:p>
          <a:p>
            <a:r>
              <a:rPr lang="en-GB" dirty="0" smtClean="0"/>
              <a:t>Exact locations of runway &amp; LGW buildings?</a:t>
            </a:r>
          </a:p>
          <a:p>
            <a:r>
              <a:rPr lang="en-GB" dirty="0" smtClean="0"/>
              <a:t>Extra houses? How many? And where?</a:t>
            </a:r>
          </a:p>
          <a:p>
            <a:r>
              <a:rPr lang="en-GB" dirty="0" smtClean="0"/>
              <a:t>Property values increased or reduced?</a:t>
            </a:r>
          </a:p>
          <a:p>
            <a:r>
              <a:rPr lang="en-GB" dirty="0" smtClean="0"/>
              <a:t>Impact on flood levels &amp; frequency?</a:t>
            </a:r>
          </a:p>
          <a:p>
            <a:r>
              <a:rPr lang="en-GB" dirty="0" smtClean="0"/>
              <a:t>Numbers and demographics of extra people?</a:t>
            </a:r>
          </a:p>
          <a:p>
            <a:r>
              <a:rPr lang="en-GB" b="1" dirty="0" smtClean="0"/>
              <a:t>i.e. pretty well everything!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1669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66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66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66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66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66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66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66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66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66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66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0000FF"/>
                </a:solidFill>
              </a:rPr>
              <a:t>Unweighted Responses</a:t>
            </a:r>
            <a:endParaRPr lang="en-GB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836912"/>
          </a:xfrm>
        </p:spPr>
        <p:txBody>
          <a:bodyPr>
            <a:normAutofit/>
          </a:bodyPr>
          <a:lstStyle/>
          <a:p>
            <a:r>
              <a:rPr lang="en-GB" sz="3600" dirty="0" smtClean="0"/>
              <a:t>1,096 questionnaires received</a:t>
            </a:r>
          </a:p>
          <a:p>
            <a:r>
              <a:rPr lang="en-GB" sz="3600" dirty="0" smtClean="0"/>
              <a:t>368 (34%) </a:t>
            </a:r>
            <a:r>
              <a:rPr lang="en-GB" sz="3600" b="1" dirty="0" smtClean="0"/>
              <a:t>For</a:t>
            </a:r>
            <a:r>
              <a:rPr lang="en-GB" sz="3600" dirty="0" smtClean="0"/>
              <a:t> the 2</a:t>
            </a:r>
            <a:r>
              <a:rPr lang="en-GB" sz="3600" baseline="30000" dirty="0" smtClean="0"/>
              <a:t>nd</a:t>
            </a:r>
            <a:r>
              <a:rPr lang="en-GB" sz="3600" dirty="0" smtClean="0"/>
              <a:t> Runway (RW2)</a:t>
            </a:r>
          </a:p>
          <a:p>
            <a:r>
              <a:rPr lang="en-GB" sz="3600" dirty="0" smtClean="0"/>
              <a:t>615 (56%) </a:t>
            </a:r>
            <a:r>
              <a:rPr lang="en-GB" sz="3600" b="1" dirty="0" smtClean="0"/>
              <a:t>Against</a:t>
            </a:r>
            <a:r>
              <a:rPr lang="en-GB" sz="3600" dirty="0" smtClean="0"/>
              <a:t> the 2</a:t>
            </a:r>
            <a:r>
              <a:rPr lang="en-GB" sz="3600" baseline="30000" dirty="0" smtClean="0"/>
              <a:t>nd</a:t>
            </a:r>
            <a:r>
              <a:rPr lang="en-GB" sz="3600" dirty="0" smtClean="0"/>
              <a:t> Runway</a:t>
            </a:r>
          </a:p>
          <a:p>
            <a:r>
              <a:rPr lang="en-GB" sz="3600" dirty="0" smtClean="0"/>
              <a:t>113 (10%) </a:t>
            </a:r>
            <a:r>
              <a:rPr lang="en-GB" sz="3600" b="1" dirty="0" smtClean="0"/>
              <a:t>Unsure</a:t>
            </a:r>
            <a:r>
              <a:rPr lang="en-GB" sz="3600" dirty="0" smtClean="0"/>
              <a:t> about 2</a:t>
            </a:r>
            <a:r>
              <a:rPr lang="en-GB" sz="3600" baseline="30000" dirty="0" smtClean="0"/>
              <a:t>nd</a:t>
            </a:r>
            <a:r>
              <a:rPr lang="en-GB" sz="3600" dirty="0" smtClean="0"/>
              <a:t> Runway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054053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rgbClr val="0000FF"/>
                </a:solidFill>
              </a:rPr>
              <a:t>Horley population (16+) and survey participation levels compared</a:t>
            </a:r>
            <a:endParaRPr lang="en-GB" b="1" dirty="0">
              <a:solidFill>
                <a:srgbClr val="0000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536" y="1556792"/>
            <a:ext cx="4040188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GB" dirty="0" smtClean="0"/>
              <a:t>Estimated breakdown of Horley population by age band</a:t>
            </a:r>
            <a:endParaRPr lang="en-GB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531288851"/>
              </p:ext>
            </p:extLst>
          </p:nvPr>
        </p:nvGraphicFramePr>
        <p:xfrm>
          <a:off x="457200" y="2174875"/>
          <a:ext cx="4040188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Percentage breakdown of responses by age band</a:t>
            </a:r>
            <a:endParaRPr lang="en-GB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008551467"/>
              </p:ext>
            </p:extLst>
          </p:nvPr>
        </p:nvGraphicFramePr>
        <p:xfrm>
          <a:off x="4283968" y="2174875"/>
          <a:ext cx="4608511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7699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en-GB" b="1" dirty="0" smtClean="0">
                <a:solidFill>
                  <a:srgbClr val="0000FF"/>
                </a:solidFill>
              </a:rPr>
              <a:t>Responses by age group</a:t>
            </a:r>
            <a:endParaRPr lang="en-GB" b="1" dirty="0">
              <a:solidFill>
                <a:srgbClr val="0000FF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8094871"/>
              </p:ext>
            </p:extLst>
          </p:nvPr>
        </p:nvGraphicFramePr>
        <p:xfrm>
          <a:off x="457200" y="1124744"/>
          <a:ext cx="8229600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03463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rgbClr val="0000FF"/>
                </a:solidFill>
              </a:rPr>
              <a:t>Responses, weighted in line with Horley population</a:t>
            </a:r>
            <a:endParaRPr lang="en-GB" b="1" dirty="0">
              <a:solidFill>
                <a:srgbClr val="0000FF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531428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87321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1498178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rgbClr val="0000FF"/>
                </a:solidFill>
              </a:rPr>
              <a:t>Battle of the Sexes (1)</a:t>
            </a:r>
            <a:br>
              <a:rPr lang="en-GB" b="1" dirty="0" smtClean="0">
                <a:solidFill>
                  <a:srgbClr val="0000FF"/>
                </a:solidFill>
              </a:rPr>
            </a:br>
            <a:r>
              <a:rPr lang="en-GB" sz="3100" dirty="0" smtClean="0"/>
              <a:t>Participants’ attitudes on RW2 by gender, unweighted</a:t>
            </a:r>
            <a:endParaRPr lang="en-GB" sz="31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3917811"/>
              </p:ext>
            </p:extLst>
          </p:nvPr>
        </p:nvGraphicFramePr>
        <p:xfrm>
          <a:off x="611560" y="1628800"/>
          <a:ext cx="8229600" cy="49580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76480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0000FF"/>
                </a:solidFill>
              </a:rPr>
              <a:t>Battle of the sexes (2)</a:t>
            </a:r>
            <a:br>
              <a:rPr lang="en-GB" dirty="0" smtClean="0">
                <a:solidFill>
                  <a:srgbClr val="0000FF"/>
                </a:solidFill>
              </a:rPr>
            </a:br>
            <a:r>
              <a:rPr lang="en-GB" sz="3100" dirty="0" smtClean="0"/>
              <a:t>Attitudes on RW2 by gender, weighted, </a:t>
            </a:r>
            <a:br>
              <a:rPr lang="en-GB" sz="3100" dirty="0" smtClean="0"/>
            </a:br>
            <a:r>
              <a:rPr lang="en-GB" sz="3100" dirty="0" smtClean="0"/>
              <a:t>for numbers by gender and age band</a:t>
            </a:r>
            <a:endParaRPr lang="en-GB" sz="31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379105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63108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850106"/>
          </a:xfrm>
        </p:spPr>
        <p:txBody>
          <a:bodyPr/>
          <a:lstStyle/>
          <a:p>
            <a:r>
              <a:rPr lang="en-GB" b="1" dirty="0" smtClean="0">
                <a:solidFill>
                  <a:srgbClr val="0000FF"/>
                </a:solidFill>
              </a:rPr>
              <a:t>Reasons for and against RW2</a:t>
            </a:r>
            <a:endParaRPr lang="en-GB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12776"/>
            <a:ext cx="5266928" cy="4713387"/>
          </a:xfrm>
        </p:spPr>
        <p:txBody>
          <a:bodyPr>
            <a:normAutofit/>
          </a:bodyPr>
          <a:lstStyle/>
          <a:p>
            <a:r>
              <a:rPr lang="en-GB" dirty="0" smtClean="0"/>
              <a:t>Reasons ‘For’ in Section 3, ‘Against’ in Section 4, and ‘Unsure’ in Section 5 of report</a:t>
            </a:r>
          </a:p>
          <a:p>
            <a:r>
              <a:rPr lang="en-GB" dirty="0" smtClean="0"/>
              <a:t>Reflects what respondents wrote (and think)</a:t>
            </a:r>
          </a:p>
          <a:p>
            <a:r>
              <a:rPr lang="en-GB" dirty="0" smtClean="0"/>
              <a:t>Some comments were unfair, untrue or contradictory, but they are true as </a:t>
            </a:r>
            <a:r>
              <a:rPr lang="en-GB" b="1" dirty="0" smtClean="0"/>
              <a:t>perceptions</a:t>
            </a:r>
          </a:p>
          <a:p>
            <a:r>
              <a:rPr lang="en-GB" dirty="0" smtClean="0"/>
              <a:t>Often positive and negative sides to some issues</a:t>
            </a:r>
          </a:p>
          <a:p>
            <a:endParaRPr lang="en-GB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1988840"/>
            <a:ext cx="2979066" cy="3312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2266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548680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rgbClr val="0000FF"/>
                </a:solidFill>
              </a:rPr>
              <a:t>Is your glass half empty or half full?</a:t>
            </a:r>
            <a:endParaRPr lang="en-GB" b="1" dirty="0">
              <a:solidFill>
                <a:srgbClr val="0000FF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5975968"/>
              </p:ext>
            </p:extLst>
          </p:nvPr>
        </p:nvGraphicFramePr>
        <p:xfrm>
          <a:off x="251520" y="548679"/>
          <a:ext cx="8640960" cy="61440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61978"/>
                <a:gridCol w="5378982"/>
              </a:tblGrid>
              <a:tr h="437581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For</a:t>
                      </a:r>
                      <a:r>
                        <a:rPr lang="en-GB" dirty="0" smtClean="0"/>
                        <a:t> (rank in table)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Against</a:t>
                      </a:r>
                      <a:r>
                        <a:rPr lang="en-GB" dirty="0" smtClean="0"/>
                        <a:t> (rank in table)</a:t>
                      </a:r>
                      <a:endParaRPr lang="en-GB" dirty="0"/>
                    </a:p>
                  </a:txBody>
                  <a:tcPr/>
                </a:tc>
              </a:tr>
              <a:tr h="612613">
                <a:tc>
                  <a:txBody>
                    <a:bodyPr/>
                    <a:lstStyle/>
                    <a:p>
                      <a:r>
                        <a:rPr lang="en-GB" dirty="0" smtClean="0"/>
                        <a:t>New aircraft quieter, more fuel efficient, less polluting</a:t>
                      </a:r>
                      <a:r>
                        <a:rPr lang="en-GB" baseline="0" dirty="0" smtClean="0"/>
                        <a:t> (6), and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More noise (1) and worse air pollution </a:t>
                      </a:r>
                      <a:r>
                        <a:rPr lang="en-GB" baseline="0" dirty="0" smtClean="0"/>
                        <a:t>and health (3)</a:t>
                      </a:r>
                      <a:endParaRPr lang="en-GB" dirty="0"/>
                    </a:p>
                  </a:txBody>
                  <a:tcPr/>
                </a:tc>
              </a:tr>
              <a:tr h="350065">
                <a:tc>
                  <a:txBody>
                    <a:bodyPr/>
                    <a:lstStyle/>
                    <a:p>
                      <a:r>
                        <a:rPr lang="en-GB" dirty="0" smtClean="0"/>
                        <a:t>safer, with two runways (6)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Higher safety risks (20)</a:t>
                      </a:r>
                      <a:endParaRPr lang="en-GB" dirty="0"/>
                    </a:p>
                  </a:txBody>
                  <a:tcPr/>
                </a:tc>
              </a:tr>
              <a:tr h="612613">
                <a:tc>
                  <a:txBody>
                    <a:bodyPr/>
                    <a:lstStyle/>
                    <a:p>
                      <a:r>
                        <a:rPr lang="en-GB" dirty="0" smtClean="0"/>
                        <a:t>Will enhance local prosperity,</a:t>
                      </a:r>
                      <a:r>
                        <a:rPr lang="en-GB" baseline="0" dirty="0" smtClean="0"/>
                        <a:t> and </a:t>
                      </a:r>
                      <a:r>
                        <a:rPr lang="en-GB" dirty="0" smtClean="0"/>
                        <a:t>benefit residents (1)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Area stuffed with more people/houses (4); only GAL &amp; businesses would benefit, but not residents (17)</a:t>
                      </a:r>
                      <a:endParaRPr lang="en-GB" dirty="0"/>
                    </a:p>
                  </a:txBody>
                  <a:tcPr/>
                </a:tc>
              </a:tr>
              <a:tr h="875162">
                <a:tc>
                  <a:txBody>
                    <a:bodyPr/>
                    <a:lstStyle/>
                    <a:p>
                      <a:r>
                        <a:rPr lang="en-GB" dirty="0" smtClean="0"/>
                        <a:t>Road, rail and infrastructure</a:t>
                      </a:r>
                      <a:r>
                        <a:rPr lang="en-GB" baseline="0" dirty="0" smtClean="0"/>
                        <a:t> improvements will get funded (4)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Vastly more traffic/road congestion (2), rail/tube  facilities  overwhelmed (8), more GW parking (13), demands on medical facilities (6) &amp; schools (9)</a:t>
                      </a:r>
                      <a:endParaRPr lang="en-GB" dirty="0"/>
                    </a:p>
                  </a:txBody>
                  <a:tcPr/>
                </a:tc>
              </a:tr>
              <a:tr h="612613">
                <a:tc>
                  <a:txBody>
                    <a:bodyPr/>
                    <a:lstStyle/>
                    <a:p>
                      <a:r>
                        <a:rPr lang="en-GB" dirty="0" smtClean="0"/>
                        <a:t>Country and SE needs the trade, business,</a:t>
                      </a:r>
                      <a:r>
                        <a:rPr lang="en-GB" baseline="0" dirty="0" smtClean="0"/>
                        <a:t> tourists and jobs (5)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Horley</a:t>
                      </a:r>
                      <a:r>
                        <a:rPr lang="en-GB" baseline="0" dirty="0" smtClean="0"/>
                        <a:t> in middle of concrete jungle (5), greater flood risks (10)</a:t>
                      </a:r>
                    </a:p>
                  </a:txBody>
                  <a:tcPr/>
                </a:tc>
              </a:tr>
              <a:tr h="446857">
                <a:tc>
                  <a:txBody>
                    <a:bodyPr/>
                    <a:lstStyle/>
                    <a:p>
                      <a:r>
                        <a:rPr lang="en-GB" dirty="0" smtClean="0"/>
                        <a:t>New jobs + job</a:t>
                      </a:r>
                      <a:r>
                        <a:rPr lang="en-GB" baseline="0" dirty="0" smtClean="0"/>
                        <a:t> security (2), Work(ed) at Gatwick (8)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Jobs/ local economy benefits illusory (12)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 smtClean="0"/>
                    </a:p>
                  </a:txBody>
                  <a:tcPr/>
                </a:tc>
              </a:tr>
              <a:tr h="526857">
                <a:tc>
                  <a:txBody>
                    <a:bodyPr/>
                    <a:lstStyle/>
                    <a:p>
                      <a:r>
                        <a:rPr lang="en-GB" dirty="0" smtClean="0"/>
                        <a:t>LGW logical</a:t>
                      </a:r>
                      <a:r>
                        <a:rPr lang="en-GB" baseline="0" dirty="0" smtClean="0"/>
                        <a:t> cost/effective choice for RW2 (3)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Extra capacity</a:t>
                      </a:r>
                      <a:r>
                        <a:rPr lang="en-GB" baseline="0" dirty="0" smtClean="0"/>
                        <a:t> not needed (11), RW2 business case poor (15), develop LHR, other London, or North (7)</a:t>
                      </a:r>
                      <a:endParaRPr lang="en-GB" dirty="0" smtClean="0"/>
                    </a:p>
                  </a:txBody>
                  <a:tcPr/>
                </a:tc>
              </a:tr>
              <a:tr h="612613">
                <a:tc>
                  <a:txBody>
                    <a:bodyPr/>
                    <a:lstStyle/>
                    <a:p>
                      <a:r>
                        <a:rPr lang="en-GB" dirty="0" smtClean="0"/>
                        <a:t>More holiday/business</a:t>
                      </a:r>
                      <a:r>
                        <a:rPr lang="en-GB" baseline="0" dirty="0" smtClean="0"/>
                        <a:t> destinations (7)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Mass air travel bad (18), LGW bucket &amp; spade airport exporting cash, worsening balance of payments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dirty="0" smtClean="0"/>
                        <a:t> (24)</a:t>
                      </a:r>
                    </a:p>
                  </a:txBody>
                  <a:tcPr/>
                </a:tc>
              </a:tr>
              <a:tr h="566170">
                <a:tc>
                  <a:txBody>
                    <a:bodyPr/>
                    <a:lstStyle/>
                    <a:p>
                      <a:r>
                        <a:rPr lang="en-GB" dirty="0" smtClean="0"/>
                        <a:t>Higher</a:t>
                      </a:r>
                      <a:r>
                        <a:rPr lang="en-GB" baseline="0" dirty="0" smtClean="0"/>
                        <a:t> house prices (14)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Lower house prices (9)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6698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</TotalTime>
  <Words>505</Words>
  <Application>Microsoft Office PowerPoint</Application>
  <PresentationFormat>On-screen Show (4:3)</PresentationFormat>
  <Paragraphs>54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Report on Gatwick 2nd Runway</vt:lpstr>
      <vt:lpstr>Unweighted Responses</vt:lpstr>
      <vt:lpstr>Horley population (16+) and survey participation levels compared</vt:lpstr>
      <vt:lpstr>Responses by age group</vt:lpstr>
      <vt:lpstr>Responses, weighted in line with Horley population</vt:lpstr>
      <vt:lpstr>Battle of the Sexes (1) Participants’ attitudes on RW2 by gender, unweighted</vt:lpstr>
      <vt:lpstr>Battle of the sexes (2) Attitudes on RW2 by gender, weighted,  for numbers by gender and age band</vt:lpstr>
      <vt:lpstr>Reasons for and against RW2</vt:lpstr>
      <vt:lpstr>Is your glass half empty or half full?</vt:lpstr>
      <vt:lpstr>‘Unsure’ respondents want Hard Data 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Report on Gatwick 2nd Runway</dc:title>
  <dc:creator>Richard</dc:creator>
  <cp:lastModifiedBy>Alan Jones</cp:lastModifiedBy>
  <cp:revision>24</cp:revision>
  <dcterms:created xsi:type="dcterms:W3CDTF">2014-11-07T12:26:19Z</dcterms:created>
  <dcterms:modified xsi:type="dcterms:W3CDTF">2014-11-11T10:03:40Z</dcterms:modified>
</cp:coreProperties>
</file>